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72" r:id="rId5"/>
    <p:sldId id="264" r:id="rId6"/>
    <p:sldId id="266" r:id="rId7"/>
    <p:sldId id="271" r:id="rId8"/>
    <p:sldId id="269" r:id="rId9"/>
    <p:sldId id="270" r:id="rId10"/>
    <p:sldId id="273" r:id="rId11"/>
    <p:sldId id="268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A4A8F2-D67C-4206-9E4A-8F26F0223E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546B88-BCD0-4751-B360-8BB8B0801F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1A0574-6B91-43A0-815B-50DC95F476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0719-5AA0-4049-BEB4-13E2D21FE8EB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134A-2196-4F16-8859-C317B8F32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857387"/>
          </a:xfrm>
        </p:spPr>
        <p:txBody>
          <a:bodyPr>
            <a:normAutofit fontScale="90000"/>
          </a:bodyPr>
          <a:lstStyle/>
          <a:p>
            <a:r>
              <a:rPr lang="ru-RU" dirty="0"/>
              <a:t>Человек не ценит воду, пока не иссякнет источник.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3071834"/>
          </a:xfrm>
        </p:spPr>
        <p:txBody>
          <a:bodyPr/>
          <a:lstStyle/>
          <a:p>
            <a:r>
              <a:rPr lang="ru-RU" dirty="0" smtClean="0"/>
              <a:t>Авторы: группа исследователей, группа химиков, группа филологов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Обряд освещения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93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403350" y="911225"/>
            <a:ext cx="657066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/>
              <a:t>"Вода дороже алмаза",</a:t>
            </a:r>
            <a:endParaRPr lang="en-US" sz="3600" b="1"/>
          </a:p>
          <a:p>
            <a:pPr algn="ctr"/>
            <a:r>
              <a:rPr lang="ru-RU" sz="3600" b="1"/>
              <a:t> "Где вода иссякла, </a:t>
            </a:r>
            <a:endParaRPr lang="en-US" sz="3600" b="1"/>
          </a:p>
          <a:p>
            <a:pPr algn="ctr"/>
            <a:r>
              <a:rPr lang="ru-RU" sz="3600" b="1"/>
              <a:t>там и страна приходит в упадок", </a:t>
            </a:r>
            <a:endParaRPr lang="en-US" sz="3600" b="1"/>
          </a:p>
          <a:p>
            <a:pPr algn="ctr"/>
            <a:r>
              <a:rPr lang="ru-RU" sz="3600" b="1"/>
              <a:t>"Где вода, там и жизнь",</a:t>
            </a:r>
            <a:endParaRPr lang="en-US" sz="3600" b="1"/>
          </a:p>
          <a:p>
            <a:pPr algn="ctr"/>
            <a:r>
              <a:rPr lang="ru-RU" sz="3600" b="1"/>
              <a:t> "Земля умирает, если ушла вода".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b="1" smtClean="0"/>
              <a:t>Гипотеза: </a:t>
            </a: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85813" y="1597025"/>
            <a:ext cx="7561262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Понять воду – значить понять вселенную, все чудеса природы. Вода сильно воздействует на жизнь людей.   Исследовав соответствующую литературу по данному вопросу и точки зрения многих учёных: пришли к выводам: </a:t>
            </a:r>
          </a:p>
          <a:p>
            <a:endParaRPr lang="ru-RU"/>
          </a:p>
          <a:p>
            <a:r>
              <a:rPr lang="ru-RU"/>
              <a:t>1.Жизнь есть только там, где есть вода</a:t>
            </a:r>
          </a:p>
          <a:p>
            <a:r>
              <a:rPr lang="ru-RU"/>
              <a:t>2.Вода  действительно обладает уникальными свойствами.</a:t>
            </a:r>
          </a:p>
          <a:p>
            <a:r>
              <a:rPr lang="ru-RU"/>
              <a:t>3.Обрядовое значение воды имеет важное значение в жизни всех народов.</a:t>
            </a:r>
          </a:p>
          <a:p>
            <a:r>
              <a:rPr lang="ru-RU"/>
              <a:t>4.Правильное поведение людей поможет сохранить чистую воду, а значит и здоровье человека</a:t>
            </a:r>
          </a:p>
          <a:p>
            <a:endParaRPr lang="ru-RU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Парадоксы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Удельная теплоемкость</a:t>
            </a:r>
          </a:p>
          <a:p>
            <a:r>
              <a:rPr lang="ru-RU" dirty="0" smtClean="0"/>
              <a:t>Поверхностное натяжение</a:t>
            </a:r>
          </a:p>
          <a:p>
            <a:r>
              <a:rPr lang="ru-RU" dirty="0" smtClean="0"/>
              <a:t>Температуры плавления и кипения</a:t>
            </a:r>
          </a:p>
          <a:p>
            <a:r>
              <a:rPr lang="ru-RU" dirty="0" smtClean="0"/>
              <a:t>Вода - растворитель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52" name="Picture 8" descr="SEA_IC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3400"/>
          </a:xfrm>
          <a:noFill/>
          <a:ln/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50825" y="549275"/>
            <a:ext cx="88931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ru-RU" sz="3600">
                <a:solidFill>
                  <a:schemeClr val="hlink"/>
                </a:solidFill>
              </a:rPr>
              <a:t>Особые свойства воды</a:t>
            </a:r>
          </a:p>
          <a:p>
            <a:pPr marL="342900" indent="-342900" algn="ctr">
              <a:tabLst>
                <a:tab pos="457200" algn="l"/>
              </a:tabLst>
            </a:pPr>
            <a:endParaRPr lang="ru-RU" sz="3600">
              <a:solidFill>
                <a:schemeClr val="hlink"/>
              </a:solidFill>
            </a:endParaRP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3600"/>
              <a:t>Какое свойство воды спасает нашу планету от оледенения?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endParaRPr lang="ru-RU" sz="3600"/>
          </a:p>
          <a:p>
            <a:pPr marL="342900" indent="-342900">
              <a:tabLst>
                <a:tab pos="457200" algn="l"/>
              </a:tabLst>
            </a:pPr>
            <a:r>
              <a:rPr lang="ru-RU" sz="3600"/>
              <a:t>2. При какой температуре у воды максимальная плотность? </a:t>
            </a:r>
          </a:p>
          <a:p>
            <a:pPr marL="342900" indent="-342900">
              <a:tabLst>
                <a:tab pos="457200" algn="l"/>
              </a:tabLst>
            </a:pPr>
            <a:endParaRPr lang="ru-RU" sz="3600"/>
          </a:p>
          <a:p>
            <a:pPr marL="342900" indent="-342900">
              <a:tabLst>
                <a:tab pos="457200" algn="l"/>
              </a:tabLst>
            </a:pPr>
            <a:r>
              <a:rPr lang="ru-RU" sz="3600"/>
              <a:t>3. К каким важным последствиям приводит эта аномалия?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76" name="Picture 20" descr="OCEAN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4988"/>
          </a:xfrm>
          <a:noFill/>
          <a:ln/>
        </p:spPr>
      </p:pic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611188" y="1350963"/>
            <a:ext cx="82089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D3395E"/>
                </a:solidFill>
              </a:rPr>
              <a:t>№</a:t>
            </a:r>
            <a:r>
              <a:rPr lang="en-US" sz="3600" b="1">
                <a:solidFill>
                  <a:srgbClr val="D3395E"/>
                </a:solidFill>
              </a:rPr>
              <a:t> </a:t>
            </a:r>
            <a:r>
              <a:rPr lang="ru-RU" sz="3600" b="1">
                <a:solidFill>
                  <a:srgbClr val="D3395E"/>
                </a:solidFill>
              </a:rPr>
              <a:t>2</a:t>
            </a:r>
          </a:p>
          <a:p>
            <a:pPr algn="ctr"/>
            <a:r>
              <a:rPr lang="ru-RU" sz="3600" b="1">
                <a:solidFill>
                  <a:srgbClr val="D3395E"/>
                </a:solidFill>
              </a:rPr>
              <a:t>Значение воды для жизни организмов</a:t>
            </a:r>
          </a:p>
          <a:p>
            <a:pPr algn="ctr"/>
            <a:endParaRPr lang="ru-RU" sz="3600" b="1">
              <a:solidFill>
                <a:srgbClr val="D3395E"/>
              </a:solidFill>
            </a:endParaRPr>
          </a:p>
          <a:p>
            <a:r>
              <a:rPr lang="ru-RU" sz="3600">
                <a:solidFill>
                  <a:srgbClr val="D3395E"/>
                </a:solidFill>
              </a:rPr>
              <a:t>1. Какова роль воды в организме человека?</a:t>
            </a:r>
          </a:p>
          <a:p>
            <a:r>
              <a:rPr lang="ru-RU" sz="3600">
                <a:solidFill>
                  <a:srgbClr val="D3395E"/>
                </a:solidFill>
              </a:rPr>
              <a:t>2. Зависит ли количество воды в организме от возраста?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20" name="Object 8"/>
          <p:cNvGraphicFramePr>
            <a:graphicFrameLocks noChangeAspect="1"/>
          </p:cNvGraphicFramePr>
          <p:nvPr>
            <p:ph/>
          </p:nvPr>
        </p:nvGraphicFramePr>
        <p:xfrm>
          <a:off x="2176463" y="1411288"/>
          <a:ext cx="4791075" cy="3581400"/>
        </p:xfrm>
        <a:graphic>
          <a:graphicData uri="http://schemas.openxmlformats.org/presentationml/2006/ole">
            <p:oleObj spid="_x0000_s2050" name="Диаграмма" r:id="rId3" imgW="4791075" imgH="3581400" progId="Excel.Sheet.8">
              <p:embed/>
            </p:oleObj>
          </a:graphicData>
        </a:graphic>
      </p:graphicFrame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203575" y="6165850"/>
            <a:ext cx="4318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9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6" name="Picture 32" descr="WAVES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1813"/>
          </a:xfrm>
          <a:noFill/>
          <a:ln/>
        </p:spPr>
      </p:pic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468313" y="0"/>
            <a:ext cx="8207375" cy="66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4800" b="1">
                <a:solidFill>
                  <a:srgbClr val="A963A6"/>
                </a:solidFill>
              </a:rPr>
              <a:t>№</a:t>
            </a:r>
            <a:r>
              <a:rPr lang="en-US" sz="4800" b="1">
                <a:solidFill>
                  <a:srgbClr val="A963A6"/>
                </a:solidFill>
              </a:rPr>
              <a:t> </a:t>
            </a:r>
            <a:r>
              <a:rPr lang="ru-RU" sz="4800" b="1">
                <a:solidFill>
                  <a:srgbClr val="A963A6"/>
                </a:solidFill>
              </a:rPr>
              <a:t>1</a:t>
            </a:r>
          </a:p>
          <a:p>
            <a:pPr marL="342900" indent="-342900" algn="ctr"/>
            <a:r>
              <a:rPr lang="ru-RU" sz="4800" b="1">
                <a:solidFill>
                  <a:srgbClr val="A963A6"/>
                </a:solidFill>
              </a:rPr>
              <a:t>Вода в природе</a:t>
            </a:r>
          </a:p>
          <a:p>
            <a:pPr marL="342900" indent="-342900" algn="ctr"/>
            <a:endParaRPr lang="ru-RU" sz="4800" b="1">
              <a:solidFill>
                <a:srgbClr val="A963A6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3600" b="1">
                <a:solidFill>
                  <a:srgbClr val="A963A6"/>
                </a:solidFill>
              </a:rPr>
              <a:t>Велики ли запасы воды на нашей планете? </a:t>
            </a:r>
          </a:p>
          <a:p>
            <a:pPr marL="342900" indent="-342900">
              <a:buFontTx/>
              <a:buAutoNum type="arabicPeriod"/>
            </a:pPr>
            <a:endParaRPr lang="ru-RU" sz="3600" b="1">
              <a:solidFill>
                <a:srgbClr val="A963A6"/>
              </a:solidFill>
            </a:endParaRPr>
          </a:p>
          <a:p>
            <a:pPr marL="342900" indent="-342900"/>
            <a:r>
              <a:rPr lang="ru-RU" sz="3600" b="1">
                <a:solidFill>
                  <a:srgbClr val="A963A6"/>
                </a:solidFill>
              </a:rPr>
              <a:t>2. Чего больше на Земле — соленой или пресной воды?</a:t>
            </a:r>
          </a:p>
          <a:p>
            <a:pPr marL="342900" indent="-342900"/>
            <a:r>
              <a:rPr lang="ru-RU" sz="3600" b="1">
                <a:solidFill>
                  <a:srgbClr val="A963A6"/>
                </a:solidFill>
              </a:rPr>
              <a:t> </a:t>
            </a:r>
          </a:p>
          <a:p>
            <a:pPr marL="342900" indent="-342900"/>
            <a:r>
              <a:rPr lang="ru-RU" sz="3600" b="1">
                <a:solidFill>
                  <a:srgbClr val="A963A6"/>
                </a:solidFill>
              </a:rPr>
              <a:t>3. Где сосредоточены основные запасы пресной воды?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58775" y="971550"/>
            <a:ext cx="84613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</a:pPr>
            <a:r>
              <a:rPr lang="ru-RU" sz="2800" b="1" dirty="0"/>
              <a:t>№</a:t>
            </a:r>
            <a:r>
              <a:rPr lang="en-US" sz="2800" b="1" dirty="0"/>
              <a:t> </a:t>
            </a:r>
            <a:r>
              <a:rPr lang="ru-RU" sz="2800" b="1" dirty="0"/>
              <a:t>3</a:t>
            </a:r>
          </a:p>
          <a:p>
            <a:pPr marL="342900" indent="-342900" algn="ctr">
              <a:tabLst>
                <a:tab pos="457200" algn="l"/>
              </a:tabLst>
            </a:pPr>
            <a:r>
              <a:rPr lang="ru-RU" sz="2800" b="1" dirty="0"/>
              <a:t>Вода — растворитель</a:t>
            </a:r>
          </a:p>
          <a:p>
            <a:pPr marL="342900" indent="-342900" algn="ctr">
              <a:tabLst>
                <a:tab pos="457200" algn="l"/>
              </a:tabLst>
            </a:pPr>
            <a:endParaRPr lang="ru-RU" sz="2800" b="1" dirty="0"/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2800" b="1" dirty="0"/>
              <a:t>Почему воду называют универсальным растворителем?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endParaRPr lang="ru-RU" sz="2800" b="1" dirty="0"/>
          </a:p>
          <a:p>
            <a:pPr marL="342900" indent="-342900">
              <a:tabLst>
                <a:tab pos="457200" algn="l"/>
              </a:tabLst>
            </a:pPr>
            <a:r>
              <a:rPr lang="ru-RU" sz="2800" b="1" dirty="0"/>
              <a:t>2. Какой величиной характеризуется способность веществ растворяться в воде?</a:t>
            </a:r>
          </a:p>
          <a:p>
            <a:pPr marL="342900" indent="-342900">
              <a:tabLst>
                <a:tab pos="457200" algn="l"/>
              </a:tabLst>
            </a:pPr>
            <a:endParaRPr lang="ru-RU" sz="2800" b="1" dirty="0"/>
          </a:p>
          <a:p>
            <a:pPr marL="342900" indent="-342900">
              <a:tabLst>
                <a:tab pos="457200" algn="l"/>
              </a:tabLst>
            </a:pPr>
            <a:r>
              <a:rPr lang="ru-RU" sz="2800" b="1" dirty="0"/>
              <a:t>3. Растворимость зависит от температуры?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00197"/>
          </a:xfrm>
        </p:spPr>
        <p:txBody>
          <a:bodyPr/>
          <a:lstStyle/>
          <a:p>
            <a:r>
              <a:rPr lang="ru-RU" dirty="0" smtClean="0"/>
              <a:t>Вода – основа жизни на Земле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85992"/>
            <a:ext cx="7572428" cy="3424246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Вода – целитель. При купании вода благоприятно влияет на кожный покров, улучшает кровообращение.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Вода и магия </a:t>
            </a:r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христианском обряде крещения воде приписываются магические свойства « очищения» от злых духов. Вода употребляется и для гадания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314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Диаграмма</vt:lpstr>
      <vt:lpstr>Человек не ценит воду, пока не иссякнет источник. </vt:lpstr>
      <vt:lpstr> Гипотеза: </vt:lpstr>
      <vt:lpstr>Парадоксы воды</vt:lpstr>
      <vt:lpstr>Слайд 4</vt:lpstr>
      <vt:lpstr>Слайд 5</vt:lpstr>
      <vt:lpstr>Слайд 6</vt:lpstr>
      <vt:lpstr>Слайд 7</vt:lpstr>
      <vt:lpstr>Слайд 8</vt:lpstr>
      <vt:lpstr>Вода – основа жизни на Земле</vt:lpstr>
      <vt:lpstr>Обряд освещения воды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не ценит воду, пока не иссякнет источник. </dc:title>
  <dc:creator>Admin</dc:creator>
  <cp:lastModifiedBy>Ученик</cp:lastModifiedBy>
  <cp:revision>6</cp:revision>
  <dcterms:created xsi:type="dcterms:W3CDTF">2013-03-19T16:02:23Z</dcterms:created>
  <dcterms:modified xsi:type="dcterms:W3CDTF">2013-03-21T07:38:27Z</dcterms:modified>
</cp:coreProperties>
</file>